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5" r:id="rId4"/>
    <p:sldId id="278" r:id="rId5"/>
    <p:sldId id="280" r:id="rId6"/>
    <p:sldId id="281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9" r:id="rId17"/>
    <p:sldId id="2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49B25BF-DCBA-458A-93EF-CC9FA53A78AF}" type="datetimeFigureOut">
              <a:rPr lang="en-US"/>
              <a:pPr>
                <a:defRPr/>
              </a:pPr>
              <a:t>9/20/2012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DFC340-9B66-43D6-B565-A23CEA2EE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FD39D-292B-4B9F-9C00-EE5D4FFFF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57A30-F061-464C-95D8-F7B9A92D3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EF873-98D8-4EEA-A607-DCD3BAE0D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28EE2-27B2-4FB5-81AC-9E80E10D6D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0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0A60F-A037-4F59-9FB3-662F4FB9A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8"/>
          <p:cNvSpPr txBox="1">
            <a:spLocks/>
          </p:cNvSpPr>
          <p:nvPr userDrawn="1"/>
        </p:nvSpPr>
        <p:spPr>
          <a:xfrm>
            <a:off x="152400" y="6553200"/>
            <a:ext cx="5867400" cy="22860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defRPr/>
            </a:pPr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B162A-770A-42F4-85A8-650286A01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32E77-CEEB-437D-9831-ABB45D566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88639-33FC-4B39-83B0-E9FE2137A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CF82E-FC7E-4F70-B02E-745861B7E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AD58B-D0A8-456C-865D-33FA827DA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9934F-6716-404E-88FF-C774C59536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52400" y="6553200"/>
            <a:ext cx="5867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D86AF0-1332-4711-AB26-F1895BAEF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Chapter 12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US" sz="4800" smtClean="0"/>
              <a:t>Resource 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D1EAEE"/>
                </a:solidFill>
                <a:cs typeface="Arial" charset="0"/>
              </a:rPr>
              <a:t>12-0</a:t>
            </a:r>
            <a:fld id="{285D9824-71E6-44B5-9C05-FB1A79601F7A}" type="slidenum">
              <a:rPr lang="en-US">
                <a:solidFill>
                  <a:srgbClr val="D1EAEE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rgbClr val="D1EAEE"/>
              </a:solidFill>
              <a:cs typeface="Arial" charset="0"/>
            </a:endParaRPr>
          </a:p>
        </p:txBody>
      </p:sp>
      <p:sp>
        <p:nvSpPr>
          <p:cNvPr id="14340" name="Footer Placeholder 18"/>
          <p:cNvSpPr txBox="1">
            <a:spLocks/>
          </p:cNvSpPr>
          <p:nvPr/>
        </p:nvSpPr>
        <p:spPr bwMode="auto">
          <a:xfrm>
            <a:off x="152400" y="64770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Creating Resource Loading Charts (1/4)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99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Display the amount of resources required as a function of time.</a:t>
            </a:r>
          </a:p>
        </p:txBody>
      </p:sp>
      <p:grpSp>
        <p:nvGrpSpPr>
          <p:cNvPr id="24579" name="Group 20"/>
          <p:cNvGrpSpPr>
            <a:grpSpLocks/>
          </p:cNvGrpSpPr>
          <p:nvPr/>
        </p:nvGrpSpPr>
        <p:grpSpPr bwMode="auto">
          <a:xfrm>
            <a:off x="457200" y="2895600"/>
            <a:ext cx="8153400" cy="3375025"/>
            <a:chOff x="288" y="1824"/>
            <a:chExt cx="5136" cy="2126"/>
          </a:xfrm>
        </p:grpSpPr>
        <p:grpSp>
          <p:nvGrpSpPr>
            <p:cNvPr id="24582" name="Group 16"/>
            <p:cNvGrpSpPr>
              <a:grpSpLocks/>
            </p:cNvGrpSpPr>
            <p:nvPr/>
          </p:nvGrpSpPr>
          <p:grpSpPr bwMode="auto">
            <a:xfrm>
              <a:off x="288" y="1824"/>
              <a:ext cx="5136" cy="2126"/>
              <a:chOff x="288" y="1824"/>
              <a:chExt cx="5136" cy="2126"/>
            </a:xfrm>
          </p:grpSpPr>
          <p:sp>
            <p:nvSpPr>
              <p:cNvPr id="24585" name="Text Box 4"/>
              <p:cNvSpPr txBox="1">
                <a:spLocks noChangeArrowheads="1"/>
              </p:cNvSpPr>
              <p:nvPr/>
            </p:nvSpPr>
            <p:spPr bwMode="auto">
              <a:xfrm>
                <a:off x="288" y="2736"/>
                <a:ext cx="864" cy="54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0    A	4 Res = 6</a:t>
                </a:r>
              </a:p>
            </p:txBody>
          </p:sp>
          <p:sp>
            <p:nvSpPr>
              <p:cNvPr id="24586" name="Text Box 5"/>
              <p:cNvSpPr txBox="1">
                <a:spLocks noChangeArrowheads="1"/>
              </p:cNvSpPr>
              <p:nvPr/>
            </p:nvSpPr>
            <p:spPr bwMode="auto">
              <a:xfrm>
                <a:off x="1152" y="1824"/>
                <a:ext cx="864" cy="54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4    B	5 Res = 2</a:t>
                </a:r>
              </a:p>
            </p:txBody>
          </p:sp>
          <p:sp>
            <p:nvSpPr>
              <p:cNvPr id="24587" name="Text Box 6"/>
              <p:cNvSpPr txBox="1">
                <a:spLocks noChangeArrowheads="1"/>
              </p:cNvSpPr>
              <p:nvPr/>
            </p:nvSpPr>
            <p:spPr bwMode="auto">
              <a:xfrm>
                <a:off x="2400" y="1824"/>
                <a:ext cx="864" cy="54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5    D	9 Res = 7</a:t>
                </a:r>
              </a:p>
            </p:txBody>
          </p:sp>
          <p:sp>
            <p:nvSpPr>
              <p:cNvPr id="24588" name="Text Box 7"/>
              <p:cNvSpPr txBox="1">
                <a:spLocks noChangeArrowheads="1"/>
              </p:cNvSpPr>
              <p:nvPr/>
            </p:nvSpPr>
            <p:spPr bwMode="auto">
              <a:xfrm>
                <a:off x="3600" y="1824"/>
                <a:ext cx="960" cy="54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9    E	11 Res = 3</a:t>
                </a:r>
              </a:p>
            </p:txBody>
          </p:sp>
          <p:sp>
            <p:nvSpPr>
              <p:cNvPr id="24589" name="Text Box 8"/>
              <p:cNvSpPr txBox="1">
                <a:spLocks noChangeArrowheads="1"/>
              </p:cNvSpPr>
              <p:nvPr/>
            </p:nvSpPr>
            <p:spPr bwMode="auto">
              <a:xfrm>
                <a:off x="2352" y="3408"/>
                <a:ext cx="864" cy="54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4    C	7 Res = 2</a:t>
                </a:r>
              </a:p>
            </p:txBody>
          </p:sp>
          <p:sp>
            <p:nvSpPr>
              <p:cNvPr id="24590" name="Text Box 9"/>
              <p:cNvSpPr txBox="1">
                <a:spLocks noChangeArrowheads="1"/>
              </p:cNvSpPr>
              <p:nvPr/>
            </p:nvSpPr>
            <p:spPr bwMode="auto">
              <a:xfrm>
                <a:off x="4464" y="2976"/>
                <a:ext cx="960" cy="54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11  F	12 Res = 6</a:t>
                </a:r>
              </a:p>
            </p:txBody>
          </p:sp>
          <p:cxnSp>
            <p:nvCxnSpPr>
              <p:cNvPr id="24591" name="AutoShape 11"/>
              <p:cNvCxnSpPr>
                <a:cxnSpLocks noChangeShapeType="1"/>
                <a:stCxn id="24586" idx="3"/>
                <a:endCxn id="24587" idx="1"/>
              </p:cNvCxnSpPr>
              <p:nvPr/>
            </p:nvCxnSpPr>
            <p:spPr bwMode="auto">
              <a:xfrm>
                <a:off x="2028" y="2095"/>
                <a:ext cx="360" cy="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  <p:cxnSp>
            <p:nvCxnSpPr>
              <p:cNvPr id="24592" name="AutoShape 13"/>
              <p:cNvCxnSpPr>
                <a:cxnSpLocks noChangeShapeType="1"/>
                <a:stCxn id="24587" idx="3"/>
                <a:endCxn id="24588" idx="1"/>
              </p:cNvCxnSpPr>
              <p:nvPr/>
            </p:nvCxnSpPr>
            <p:spPr bwMode="auto">
              <a:xfrm>
                <a:off x="3276" y="2095"/>
                <a:ext cx="312" cy="0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  <p:cxnSp>
            <p:nvCxnSpPr>
              <p:cNvPr id="24593" name="AutoShape 14"/>
              <p:cNvCxnSpPr>
                <a:cxnSpLocks noChangeShapeType="1"/>
                <a:stCxn id="24585" idx="3"/>
                <a:endCxn id="24589" idx="1"/>
              </p:cNvCxnSpPr>
              <p:nvPr/>
            </p:nvCxnSpPr>
            <p:spPr bwMode="auto">
              <a:xfrm>
                <a:off x="1164" y="3007"/>
                <a:ext cx="1176" cy="672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  <p:cxnSp>
            <p:nvCxnSpPr>
              <p:cNvPr id="24594" name="AutoShape 15"/>
              <p:cNvCxnSpPr>
                <a:cxnSpLocks noChangeShapeType="1"/>
                <a:stCxn id="24589" idx="3"/>
                <a:endCxn id="24590" idx="1"/>
              </p:cNvCxnSpPr>
              <p:nvPr/>
            </p:nvCxnSpPr>
            <p:spPr bwMode="auto">
              <a:xfrm flipV="1">
                <a:off x="3228" y="3247"/>
                <a:ext cx="1224" cy="432"/>
              </a:xfrm>
              <a:prstGeom prst="straightConnector1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</p:grpSp>
        <p:sp>
          <p:nvSpPr>
            <p:cNvPr id="24583" name="Line 18"/>
            <p:cNvSpPr>
              <a:spLocks noChangeShapeType="1"/>
            </p:cNvSpPr>
            <p:nvPr/>
          </p:nvSpPr>
          <p:spPr bwMode="auto">
            <a:xfrm>
              <a:off x="4176" y="2352"/>
              <a:ext cx="288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4" name="Line 19"/>
            <p:cNvSpPr>
              <a:spLocks noChangeShapeType="1"/>
            </p:cNvSpPr>
            <p:nvPr/>
          </p:nvSpPr>
          <p:spPr bwMode="auto">
            <a:xfrm flipV="1">
              <a:off x="1104" y="2352"/>
              <a:ext cx="48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580" name="Text Box 21"/>
          <p:cNvSpPr txBox="1">
            <a:spLocks noChangeArrowheads="1"/>
          </p:cNvSpPr>
          <p:nvPr/>
        </p:nvSpPr>
        <p:spPr bwMode="auto">
          <a:xfrm>
            <a:off x="3124200" y="4114800"/>
            <a:ext cx="2895600" cy="822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sz="2400"/>
              <a:t>Start with a network diagram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</a:t>
            </a:r>
            <a:fld id="{F3D00423-B6A5-43D4-88CC-42E88BC80D31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smtClean="0"/>
              <a:t>Creating Resource Loading Charts 2/4</a:t>
            </a:r>
          </a:p>
        </p:txBody>
      </p:sp>
      <p:graphicFrame>
        <p:nvGraphicFramePr>
          <p:cNvPr id="11329" name="Group 65"/>
          <p:cNvGraphicFramePr>
            <a:graphicFrameLocks noGrp="1"/>
          </p:cNvGraphicFramePr>
          <p:nvPr>
            <p:ph idx="4294967295"/>
          </p:nvPr>
        </p:nvGraphicFramePr>
        <p:xfrm>
          <a:off x="990600" y="1600200"/>
          <a:ext cx="6705600" cy="3200400"/>
        </p:xfrm>
        <a:graphic>
          <a:graphicData uri="http://schemas.openxmlformats.org/drawingml/2006/table">
            <a:tbl>
              <a:tblPr/>
              <a:tblGrid>
                <a:gridCol w="1219200"/>
                <a:gridCol w="1524000"/>
                <a:gridCol w="1371600"/>
                <a:gridCol w="838200"/>
                <a:gridCol w="990600"/>
                <a:gridCol w="762000"/>
              </a:tblGrid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Activity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Resource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Slack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60" name="Text Box 79"/>
          <p:cNvSpPr txBox="1">
            <a:spLocks noChangeArrowheads="1"/>
          </p:cNvSpPr>
          <p:nvPr/>
        </p:nvSpPr>
        <p:spPr bwMode="auto">
          <a:xfrm>
            <a:off x="2209800" y="4953000"/>
            <a:ext cx="6019800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en-US" sz="2400"/>
              <a:t>Produce a table that shows the duration, early start, late finish, slack, and resource(s) required for each activity.</a:t>
            </a:r>
          </a:p>
        </p:txBody>
      </p:sp>
      <p:sp>
        <p:nvSpPr>
          <p:cNvPr id="25661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</a:t>
            </a:r>
            <a:fld id="{3DCFC98A-AD49-4664-A185-C52A920B77C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Line 54"/>
          <p:cNvSpPr>
            <a:spLocks noChangeShapeType="1"/>
          </p:cNvSpPr>
          <p:nvPr/>
        </p:nvSpPr>
        <p:spPr bwMode="auto">
          <a:xfrm>
            <a:off x="7696200" y="2514600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Creating Resource Loading Charts 3/4</a:t>
            </a:r>
          </a:p>
        </p:txBody>
      </p:sp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533400" y="1905000"/>
            <a:ext cx="6477000" cy="4419600"/>
            <a:chOff x="192" y="1200"/>
            <a:chExt cx="4080" cy="2784"/>
          </a:xfrm>
        </p:grpSpPr>
        <p:sp>
          <p:nvSpPr>
            <p:cNvPr id="26633" name="Line 4"/>
            <p:cNvSpPr>
              <a:spLocks noChangeShapeType="1"/>
            </p:cNvSpPr>
            <p:nvPr/>
          </p:nvSpPr>
          <p:spPr bwMode="auto">
            <a:xfrm>
              <a:off x="768" y="1248"/>
              <a:ext cx="0" cy="21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4" name="Line 5"/>
            <p:cNvSpPr>
              <a:spLocks noChangeShapeType="1"/>
            </p:cNvSpPr>
            <p:nvPr/>
          </p:nvSpPr>
          <p:spPr bwMode="auto">
            <a:xfrm>
              <a:off x="768" y="3360"/>
              <a:ext cx="34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635" name="Group 6"/>
            <p:cNvGrpSpPr>
              <a:grpSpLocks/>
            </p:cNvGrpSpPr>
            <p:nvPr/>
          </p:nvGrpSpPr>
          <p:grpSpPr bwMode="auto">
            <a:xfrm>
              <a:off x="624" y="1344"/>
              <a:ext cx="144" cy="1536"/>
              <a:chOff x="480" y="1152"/>
              <a:chExt cx="144" cy="1536"/>
            </a:xfrm>
          </p:grpSpPr>
          <p:sp>
            <p:nvSpPr>
              <p:cNvPr id="26674" name="Line 7"/>
              <p:cNvSpPr>
                <a:spLocks noChangeShapeType="1"/>
              </p:cNvSpPr>
              <p:nvPr/>
            </p:nvSpPr>
            <p:spPr bwMode="auto">
              <a:xfrm>
                <a:off x="480" y="268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5" name="Line 8"/>
              <p:cNvSpPr>
                <a:spLocks noChangeShapeType="1"/>
              </p:cNvSpPr>
              <p:nvPr/>
            </p:nvSpPr>
            <p:spPr bwMode="auto">
              <a:xfrm>
                <a:off x="480" y="1632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6" name="Line 9"/>
              <p:cNvSpPr>
                <a:spLocks noChangeShapeType="1"/>
              </p:cNvSpPr>
              <p:nvPr/>
            </p:nvSpPr>
            <p:spPr bwMode="auto">
              <a:xfrm>
                <a:off x="480" y="216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7" name="Line 10"/>
              <p:cNvSpPr>
                <a:spLocks noChangeShapeType="1"/>
              </p:cNvSpPr>
              <p:nvPr/>
            </p:nvSpPr>
            <p:spPr bwMode="auto">
              <a:xfrm>
                <a:off x="480" y="1152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>
              <a:off x="1248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7" name="Line 12"/>
            <p:cNvSpPr>
              <a:spLocks noChangeShapeType="1"/>
            </p:cNvSpPr>
            <p:nvPr/>
          </p:nvSpPr>
          <p:spPr bwMode="auto">
            <a:xfrm>
              <a:off x="1728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8" name="Line 13"/>
            <p:cNvSpPr>
              <a:spLocks noChangeShapeType="1"/>
            </p:cNvSpPr>
            <p:nvPr/>
          </p:nvSpPr>
          <p:spPr bwMode="auto">
            <a:xfrm>
              <a:off x="2208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9" name="Line 14"/>
            <p:cNvSpPr>
              <a:spLocks noChangeShapeType="1"/>
            </p:cNvSpPr>
            <p:nvPr/>
          </p:nvSpPr>
          <p:spPr bwMode="auto">
            <a:xfrm>
              <a:off x="2688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0" name="Line 15"/>
            <p:cNvSpPr>
              <a:spLocks noChangeShapeType="1"/>
            </p:cNvSpPr>
            <p:nvPr/>
          </p:nvSpPr>
          <p:spPr bwMode="auto">
            <a:xfrm>
              <a:off x="3168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1" name="Line 16"/>
            <p:cNvSpPr>
              <a:spLocks noChangeShapeType="1"/>
            </p:cNvSpPr>
            <p:nvPr/>
          </p:nvSpPr>
          <p:spPr bwMode="auto">
            <a:xfrm>
              <a:off x="3648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42" name="Line 17"/>
            <p:cNvSpPr>
              <a:spLocks noChangeShapeType="1"/>
            </p:cNvSpPr>
            <p:nvPr/>
          </p:nvSpPr>
          <p:spPr bwMode="auto">
            <a:xfrm>
              <a:off x="4128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643" name="Group 18"/>
            <p:cNvGrpSpPr>
              <a:grpSpLocks/>
            </p:cNvGrpSpPr>
            <p:nvPr/>
          </p:nvGrpSpPr>
          <p:grpSpPr bwMode="auto">
            <a:xfrm>
              <a:off x="768" y="1824"/>
              <a:ext cx="960" cy="1536"/>
              <a:chOff x="624" y="1632"/>
              <a:chExt cx="960" cy="1536"/>
            </a:xfrm>
          </p:grpSpPr>
          <p:sp>
            <p:nvSpPr>
              <p:cNvPr id="26672" name="Rectangle 19"/>
              <p:cNvSpPr>
                <a:spLocks noChangeArrowheads="1"/>
              </p:cNvSpPr>
              <p:nvPr/>
            </p:nvSpPr>
            <p:spPr bwMode="auto">
              <a:xfrm>
                <a:off x="624" y="1632"/>
                <a:ext cx="960" cy="1536"/>
              </a:xfrm>
              <a:prstGeom prst="rect">
                <a:avLst/>
              </a:prstGeom>
              <a:solidFill>
                <a:srgbClr val="FFFFFF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6673" name="Text Box 20"/>
              <p:cNvSpPr txBox="1">
                <a:spLocks noChangeArrowheads="1"/>
              </p:cNvSpPr>
              <p:nvPr/>
            </p:nvSpPr>
            <p:spPr bwMode="auto">
              <a:xfrm>
                <a:off x="864" y="2208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A</a:t>
                </a:r>
              </a:p>
            </p:txBody>
          </p:sp>
        </p:grpSp>
        <p:sp>
          <p:nvSpPr>
            <p:cNvPr id="26644" name="Text Box 21"/>
            <p:cNvSpPr txBox="1">
              <a:spLocks noChangeArrowheads="1"/>
            </p:cNvSpPr>
            <p:nvPr/>
          </p:nvSpPr>
          <p:spPr bwMode="auto">
            <a:xfrm>
              <a:off x="384" y="273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2</a:t>
              </a:r>
            </a:p>
          </p:txBody>
        </p:sp>
        <p:sp>
          <p:nvSpPr>
            <p:cNvPr id="26645" name="Text Box 22"/>
            <p:cNvSpPr txBox="1">
              <a:spLocks noChangeArrowheads="1"/>
            </p:cNvSpPr>
            <p:nvPr/>
          </p:nvSpPr>
          <p:spPr bwMode="auto">
            <a:xfrm>
              <a:off x="384" y="2208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4</a:t>
              </a:r>
            </a:p>
          </p:txBody>
        </p:sp>
        <p:sp>
          <p:nvSpPr>
            <p:cNvPr id="26646" name="Text Box 23"/>
            <p:cNvSpPr txBox="1">
              <a:spLocks noChangeArrowheads="1"/>
            </p:cNvSpPr>
            <p:nvPr/>
          </p:nvSpPr>
          <p:spPr bwMode="auto">
            <a:xfrm>
              <a:off x="384" y="168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6</a:t>
              </a:r>
            </a:p>
          </p:txBody>
        </p:sp>
        <p:sp>
          <p:nvSpPr>
            <p:cNvPr id="26647" name="Text Box 24"/>
            <p:cNvSpPr txBox="1">
              <a:spLocks noChangeArrowheads="1"/>
            </p:cNvSpPr>
            <p:nvPr/>
          </p:nvSpPr>
          <p:spPr bwMode="auto">
            <a:xfrm>
              <a:off x="384" y="120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8</a:t>
              </a:r>
            </a:p>
          </p:txBody>
        </p:sp>
        <p:sp>
          <p:nvSpPr>
            <p:cNvPr id="26648" name="Text Box 25"/>
            <p:cNvSpPr txBox="1">
              <a:spLocks noChangeArrowheads="1"/>
            </p:cNvSpPr>
            <p:nvPr/>
          </p:nvSpPr>
          <p:spPr bwMode="auto">
            <a:xfrm>
              <a:off x="1056" y="3408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2</a:t>
              </a:r>
            </a:p>
          </p:txBody>
        </p:sp>
        <p:sp>
          <p:nvSpPr>
            <p:cNvPr id="26649" name="Text Box 26"/>
            <p:cNvSpPr txBox="1">
              <a:spLocks noChangeArrowheads="1"/>
            </p:cNvSpPr>
            <p:nvPr/>
          </p:nvSpPr>
          <p:spPr bwMode="auto">
            <a:xfrm>
              <a:off x="3456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12</a:t>
              </a:r>
            </a:p>
          </p:txBody>
        </p:sp>
        <p:sp>
          <p:nvSpPr>
            <p:cNvPr id="26650" name="Text Box 27"/>
            <p:cNvSpPr txBox="1">
              <a:spLocks noChangeArrowheads="1"/>
            </p:cNvSpPr>
            <p:nvPr/>
          </p:nvSpPr>
          <p:spPr bwMode="auto">
            <a:xfrm>
              <a:off x="2976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10</a:t>
              </a:r>
            </a:p>
          </p:txBody>
        </p:sp>
        <p:sp>
          <p:nvSpPr>
            <p:cNvPr id="26651" name="Text Box 28"/>
            <p:cNvSpPr txBox="1">
              <a:spLocks noChangeArrowheads="1"/>
            </p:cNvSpPr>
            <p:nvPr/>
          </p:nvSpPr>
          <p:spPr bwMode="auto">
            <a:xfrm>
              <a:off x="2544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8</a:t>
              </a:r>
            </a:p>
          </p:txBody>
        </p:sp>
        <p:sp>
          <p:nvSpPr>
            <p:cNvPr id="26652" name="Text Box 29"/>
            <p:cNvSpPr txBox="1">
              <a:spLocks noChangeArrowheads="1"/>
            </p:cNvSpPr>
            <p:nvPr/>
          </p:nvSpPr>
          <p:spPr bwMode="auto">
            <a:xfrm>
              <a:off x="2064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6</a:t>
              </a:r>
            </a:p>
          </p:txBody>
        </p:sp>
        <p:sp>
          <p:nvSpPr>
            <p:cNvPr id="26653" name="Text Box 30"/>
            <p:cNvSpPr txBox="1">
              <a:spLocks noChangeArrowheads="1"/>
            </p:cNvSpPr>
            <p:nvPr/>
          </p:nvSpPr>
          <p:spPr bwMode="auto">
            <a:xfrm>
              <a:off x="1536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4</a:t>
              </a:r>
            </a:p>
          </p:txBody>
        </p:sp>
        <p:sp>
          <p:nvSpPr>
            <p:cNvPr id="26654" name="Text Box 31"/>
            <p:cNvSpPr txBox="1">
              <a:spLocks noChangeArrowheads="1"/>
            </p:cNvSpPr>
            <p:nvPr/>
          </p:nvSpPr>
          <p:spPr bwMode="auto">
            <a:xfrm>
              <a:off x="3936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14</a:t>
              </a:r>
            </a:p>
          </p:txBody>
        </p:sp>
        <p:grpSp>
          <p:nvGrpSpPr>
            <p:cNvPr id="26655" name="Group 32"/>
            <p:cNvGrpSpPr>
              <a:grpSpLocks/>
            </p:cNvGrpSpPr>
            <p:nvPr/>
          </p:nvGrpSpPr>
          <p:grpSpPr bwMode="auto">
            <a:xfrm>
              <a:off x="1728" y="2880"/>
              <a:ext cx="720" cy="480"/>
              <a:chOff x="1584" y="2688"/>
              <a:chExt cx="720" cy="480"/>
            </a:xfrm>
          </p:grpSpPr>
          <p:sp>
            <p:nvSpPr>
              <p:cNvPr id="26670" name="Rectangle 33"/>
              <p:cNvSpPr>
                <a:spLocks noChangeArrowheads="1"/>
              </p:cNvSpPr>
              <p:nvPr/>
            </p:nvSpPr>
            <p:spPr bwMode="auto">
              <a:xfrm>
                <a:off x="1584" y="2688"/>
                <a:ext cx="720" cy="480"/>
              </a:xfrm>
              <a:prstGeom prst="rect">
                <a:avLst/>
              </a:prstGeom>
              <a:solidFill>
                <a:srgbClr val="FFFFFF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6671" name="Text Box 34"/>
              <p:cNvSpPr txBox="1">
                <a:spLocks noChangeArrowheads="1"/>
              </p:cNvSpPr>
              <p:nvPr/>
            </p:nvSpPr>
            <p:spPr bwMode="auto">
              <a:xfrm>
                <a:off x="1776" y="2784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C</a:t>
                </a:r>
              </a:p>
            </p:txBody>
          </p:sp>
        </p:grpSp>
        <p:grpSp>
          <p:nvGrpSpPr>
            <p:cNvPr id="26656" name="Group 35"/>
            <p:cNvGrpSpPr>
              <a:grpSpLocks/>
            </p:cNvGrpSpPr>
            <p:nvPr/>
          </p:nvGrpSpPr>
          <p:grpSpPr bwMode="auto">
            <a:xfrm>
              <a:off x="1680" y="2352"/>
              <a:ext cx="336" cy="528"/>
              <a:chOff x="1536" y="2160"/>
              <a:chExt cx="336" cy="528"/>
            </a:xfrm>
          </p:grpSpPr>
          <p:sp>
            <p:nvSpPr>
              <p:cNvPr id="26668" name="Rectangle 36"/>
              <p:cNvSpPr>
                <a:spLocks noChangeArrowheads="1"/>
              </p:cNvSpPr>
              <p:nvPr/>
            </p:nvSpPr>
            <p:spPr bwMode="auto">
              <a:xfrm>
                <a:off x="1584" y="2160"/>
                <a:ext cx="288" cy="528"/>
              </a:xfrm>
              <a:prstGeom prst="rect">
                <a:avLst/>
              </a:prstGeom>
              <a:solidFill>
                <a:srgbClr val="FFFFFF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6669" name="Text Box 37"/>
              <p:cNvSpPr txBox="1">
                <a:spLocks noChangeArrowheads="1"/>
              </p:cNvSpPr>
              <p:nvPr/>
            </p:nvSpPr>
            <p:spPr bwMode="auto">
              <a:xfrm>
                <a:off x="1536" y="2304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B</a:t>
                </a:r>
              </a:p>
            </p:txBody>
          </p:sp>
        </p:grpSp>
        <p:grpSp>
          <p:nvGrpSpPr>
            <p:cNvPr id="26657" name="Group 38"/>
            <p:cNvGrpSpPr>
              <a:grpSpLocks/>
            </p:cNvGrpSpPr>
            <p:nvPr/>
          </p:nvGrpSpPr>
          <p:grpSpPr bwMode="auto">
            <a:xfrm>
              <a:off x="2448" y="1584"/>
              <a:ext cx="1008" cy="1776"/>
              <a:chOff x="2304" y="1392"/>
              <a:chExt cx="1008" cy="1776"/>
            </a:xfrm>
          </p:grpSpPr>
          <p:sp>
            <p:nvSpPr>
              <p:cNvPr id="26666" name="Rectangle 39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1008" cy="1776"/>
              </a:xfrm>
              <a:prstGeom prst="rect">
                <a:avLst/>
              </a:prstGeom>
              <a:solidFill>
                <a:srgbClr val="FFFFFF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6667" name="Text Box 40"/>
              <p:cNvSpPr txBox="1">
                <a:spLocks noChangeArrowheads="1"/>
              </p:cNvSpPr>
              <p:nvPr/>
            </p:nvSpPr>
            <p:spPr bwMode="auto">
              <a:xfrm>
                <a:off x="2640" y="2160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D</a:t>
                </a:r>
              </a:p>
            </p:txBody>
          </p:sp>
        </p:grpSp>
        <p:grpSp>
          <p:nvGrpSpPr>
            <p:cNvPr id="26658" name="Group 41"/>
            <p:cNvGrpSpPr>
              <a:grpSpLocks/>
            </p:cNvGrpSpPr>
            <p:nvPr/>
          </p:nvGrpSpPr>
          <p:grpSpPr bwMode="auto">
            <a:xfrm>
              <a:off x="3456" y="2592"/>
              <a:ext cx="432" cy="768"/>
              <a:chOff x="3312" y="2400"/>
              <a:chExt cx="432" cy="768"/>
            </a:xfrm>
          </p:grpSpPr>
          <p:sp>
            <p:nvSpPr>
              <p:cNvPr id="26664" name="Rectangle 42"/>
              <p:cNvSpPr>
                <a:spLocks noChangeArrowheads="1"/>
              </p:cNvSpPr>
              <p:nvPr/>
            </p:nvSpPr>
            <p:spPr bwMode="auto">
              <a:xfrm>
                <a:off x="3312" y="2400"/>
                <a:ext cx="432" cy="768"/>
              </a:xfrm>
              <a:prstGeom prst="rect">
                <a:avLst/>
              </a:prstGeom>
              <a:solidFill>
                <a:srgbClr val="FFFFFF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6665" name="Text Box 43"/>
              <p:cNvSpPr txBox="1">
                <a:spLocks noChangeArrowheads="1"/>
              </p:cNvSpPr>
              <p:nvPr/>
            </p:nvSpPr>
            <p:spPr bwMode="auto">
              <a:xfrm>
                <a:off x="3360" y="2640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E</a:t>
                </a:r>
              </a:p>
            </p:txBody>
          </p:sp>
        </p:grpSp>
        <p:grpSp>
          <p:nvGrpSpPr>
            <p:cNvPr id="26659" name="Group 44"/>
            <p:cNvGrpSpPr>
              <a:grpSpLocks/>
            </p:cNvGrpSpPr>
            <p:nvPr/>
          </p:nvGrpSpPr>
          <p:grpSpPr bwMode="auto">
            <a:xfrm>
              <a:off x="3840" y="1824"/>
              <a:ext cx="336" cy="1536"/>
              <a:chOff x="3696" y="1632"/>
              <a:chExt cx="336" cy="1536"/>
            </a:xfrm>
          </p:grpSpPr>
          <p:sp>
            <p:nvSpPr>
              <p:cNvPr id="26662" name="Rectangle 45"/>
              <p:cNvSpPr>
                <a:spLocks noChangeArrowheads="1"/>
              </p:cNvSpPr>
              <p:nvPr/>
            </p:nvSpPr>
            <p:spPr bwMode="auto">
              <a:xfrm>
                <a:off x="3744" y="1632"/>
                <a:ext cx="240" cy="1536"/>
              </a:xfrm>
              <a:prstGeom prst="rect">
                <a:avLst/>
              </a:prstGeom>
              <a:solidFill>
                <a:srgbClr val="FFFFFF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6663" name="Text Box 46"/>
              <p:cNvSpPr txBox="1">
                <a:spLocks noChangeArrowheads="1"/>
              </p:cNvSpPr>
              <p:nvPr/>
            </p:nvSpPr>
            <p:spPr bwMode="auto">
              <a:xfrm>
                <a:off x="3696" y="2208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F</a:t>
                </a:r>
              </a:p>
            </p:txBody>
          </p:sp>
        </p:grpSp>
        <p:sp>
          <p:nvSpPr>
            <p:cNvPr id="26660" name="Text Box 47"/>
            <p:cNvSpPr txBox="1">
              <a:spLocks noChangeArrowheads="1"/>
            </p:cNvSpPr>
            <p:nvPr/>
          </p:nvSpPr>
          <p:spPr bwMode="auto">
            <a:xfrm>
              <a:off x="1872" y="3696"/>
              <a:ext cx="18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Project Days</a:t>
              </a:r>
            </a:p>
          </p:txBody>
        </p:sp>
        <p:sp>
          <p:nvSpPr>
            <p:cNvPr id="26661" name="Text Box 48"/>
            <p:cNvSpPr txBox="1">
              <a:spLocks noChangeArrowheads="1"/>
            </p:cNvSpPr>
            <p:nvPr/>
          </p:nvSpPr>
          <p:spPr bwMode="auto">
            <a:xfrm rot="-5400000">
              <a:off x="-192" y="1968"/>
              <a:ext cx="10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Resources</a:t>
              </a:r>
            </a:p>
          </p:txBody>
        </p:sp>
      </p:grpSp>
      <p:sp>
        <p:nvSpPr>
          <p:cNvPr id="26628" name="Text Box 49"/>
          <p:cNvSpPr txBox="1">
            <a:spLocks noChangeArrowheads="1"/>
          </p:cNvSpPr>
          <p:nvPr/>
        </p:nvSpPr>
        <p:spPr bwMode="auto">
          <a:xfrm>
            <a:off x="3048000" y="1524000"/>
            <a:ext cx="5410200" cy="822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 startAt="3"/>
            </a:pPr>
            <a:r>
              <a:rPr lang="en-US" sz="2400"/>
              <a:t>Draw an initial loading chart with each activity scheduled at its ES.</a:t>
            </a:r>
          </a:p>
        </p:txBody>
      </p:sp>
      <p:sp>
        <p:nvSpPr>
          <p:cNvPr id="26629" name="Line 50"/>
          <p:cNvSpPr>
            <a:spLocks noChangeShapeType="1"/>
          </p:cNvSpPr>
          <p:nvPr/>
        </p:nvSpPr>
        <p:spPr bwMode="auto">
          <a:xfrm>
            <a:off x="1447800" y="2514600"/>
            <a:ext cx="6629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non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6630" name="Line 51"/>
          <p:cNvSpPr>
            <a:spLocks noChangeShapeType="1"/>
          </p:cNvSpPr>
          <p:nvPr/>
        </p:nvSpPr>
        <p:spPr bwMode="auto">
          <a:xfrm>
            <a:off x="1447800" y="4572000"/>
            <a:ext cx="6629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non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6631" name="Text Box 53"/>
          <p:cNvSpPr txBox="1">
            <a:spLocks noChangeArrowheads="1"/>
          </p:cNvSpPr>
          <p:nvPr/>
        </p:nvSpPr>
        <p:spPr bwMode="auto">
          <a:xfrm>
            <a:off x="6934200" y="3276600"/>
            <a:ext cx="1524000" cy="701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Resource imbalance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</a:t>
            </a:r>
            <a:fld id="{DF368D0F-22F3-4B54-9A55-B4BB6C3C563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Creating Resource Loading Charts 4/4</a:t>
            </a:r>
          </a:p>
        </p:txBody>
      </p:sp>
      <p:sp>
        <p:nvSpPr>
          <p:cNvPr id="27650" name="Text Box 49"/>
          <p:cNvSpPr txBox="1">
            <a:spLocks noChangeArrowheads="1"/>
          </p:cNvSpPr>
          <p:nvPr/>
        </p:nvSpPr>
        <p:spPr bwMode="auto">
          <a:xfrm>
            <a:off x="3162300" y="1403350"/>
            <a:ext cx="5638800" cy="11874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 startAt="4"/>
            </a:pPr>
            <a:r>
              <a:rPr lang="en-US" sz="2400"/>
              <a:t>Rearrange activities within their slack to create a more level profile. Splitting C creates a more level project.</a:t>
            </a:r>
          </a:p>
        </p:txBody>
      </p:sp>
      <p:grpSp>
        <p:nvGrpSpPr>
          <p:cNvPr id="27651" name="Group 59"/>
          <p:cNvGrpSpPr>
            <a:grpSpLocks/>
          </p:cNvGrpSpPr>
          <p:nvPr/>
        </p:nvGrpSpPr>
        <p:grpSpPr bwMode="auto">
          <a:xfrm>
            <a:off x="533400" y="2133600"/>
            <a:ext cx="6477000" cy="4419600"/>
            <a:chOff x="336" y="1200"/>
            <a:chExt cx="4080" cy="2784"/>
          </a:xfrm>
        </p:grpSpPr>
        <p:sp>
          <p:nvSpPr>
            <p:cNvPr id="27653" name="Line 4"/>
            <p:cNvSpPr>
              <a:spLocks noChangeShapeType="1"/>
            </p:cNvSpPr>
            <p:nvPr/>
          </p:nvSpPr>
          <p:spPr bwMode="auto">
            <a:xfrm>
              <a:off x="912" y="1248"/>
              <a:ext cx="0" cy="21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54" name="Line 5"/>
            <p:cNvSpPr>
              <a:spLocks noChangeShapeType="1"/>
            </p:cNvSpPr>
            <p:nvPr/>
          </p:nvSpPr>
          <p:spPr bwMode="auto">
            <a:xfrm>
              <a:off x="912" y="3360"/>
              <a:ext cx="34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655" name="Group 6"/>
            <p:cNvGrpSpPr>
              <a:grpSpLocks/>
            </p:cNvGrpSpPr>
            <p:nvPr/>
          </p:nvGrpSpPr>
          <p:grpSpPr bwMode="auto">
            <a:xfrm>
              <a:off x="768" y="1344"/>
              <a:ext cx="144" cy="1536"/>
              <a:chOff x="480" y="1152"/>
              <a:chExt cx="144" cy="1536"/>
            </a:xfrm>
          </p:grpSpPr>
          <p:sp>
            <p:nvSpPr>
              <p:cNvPr id="27697" name="Line 7"/>
              <p:cNvSpPr>
                <a:spLocks noChangeShapeType="1"/>
              </p:cNvSpPr>
              <p:nvPr/>
            </p:nvSpPr>
            <p:spPr bwMode="auto">
              <a:xfrm>
                <a:off x="480" y="2688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8" name="Line 8"/>
              <p:cNvSpPr>
                <a:spLocks noChangeShapeType="1"/>
              </p:cNvSpPr>
              <p:nvPr/>
            </p:nvSpPr>
            <p:spPr bwMode="auto">
              <a:xfrm>
                <a:off x="480" y="1632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9" name="Line 9"/>
              <p:cNvSpPr>
                <a:spLocks noChangeShapeType="1"/>
              </p:cNvSpPr>
              <p:nvPr/>
            </p:nvSpPr>
            <p:spPr bwMode="auto">
              <a:xfrm>
                <a:off x="480" y="2160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0" name="Line 10"/>
              <p:cNvSpPr>
                <a:spLocks noChangeShapeType="1"/>
              </p:cNvSpPr>
              <p:nvPr/>
            </p:nvSpPr>
            <p:spPr bwMode="auto">
              <a:xfrm>
                <a:off x="480" y="1152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656" name="Line 11"/>
            <p:cNvSpPr>
              <a:spLocks noChangeShapeType="1"/>
            </p:cNvSpPr>
            <p:nvPr/>
          </p:nvSpPr>
          <p:spPr bwMode="auto">
            <a:xfrm>
              <a:off x="1392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57" name="Line 12"/>
            <p:cNvSpPr>
              <a:spLocks noChangeShapeType="1"/>
            </p:cNvSpPr>
            <p:nvPr/>
          </p:nvSpPr>
          <p:spPr bwMode="auto">
            <a:xfrm>
              <a:off x="1872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58" name="Line 13"/>
            <p:cNvSpPr>
              <a:spLocks noChangeShapeType="1"/>
            </p:cNvSpPr>
            <p:nvPr/>
          </p:nvSpPr>
          <p:spPr bwMode="auto">
            <a:xfrm>
              <a:off x="2352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59" name="Line 14"/>
            <p:cNvSpPr>
              <a:spLocks noChangeShapeType="1"/>
            </p:cNvSpPr>
            <p:nvPr/>
          </p:nvSpPr>
          <p:spPr bwMode="auto">
            <a:xfrm>
              <a:off x="2832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60" name="Line 15"/>
            <p:cNvSpPr>
              <a:spLocks noChangeShapeType="1"/>
            </p:cNvSpPr>
            <p:nvPr/>
          </p:nvSpPr>
          <p:spPr bwMode="auto">
            <a:xfrm>
              <a:off x="3312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61" name="Line 16"/>
            <p:cNvSpPr>
              <a:spLocks noChangeShapeType="1"/>
            </p:cNvSpPr>
            <p:nvPr/>
          </p:nvSpPr>
          <p:spPr bwMode="auto">
            <a:xfrm>
              <a:off x="3792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62" name="Line 17"/>
            <p:cNvSpPr>
              <a:spLocks noChangeShapeType="1"/>
            </p:cNvSpPr>
            <p:nvPr/>
          </p:nvSpPr>
          <p:spPr bwMode="auto">
            <a:xfrm>
              <a:off x="4272" y="33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663" name="Group 18"/>
            <p:cNvGrpSpPr>
              <a:grpSpLocks/>
            </p:cNvGrpSpPr>
            <p:nvPr/>
          </p:nvGrpSpPr>
          <p:grpSpPr bwMode="auto">
            <a:xfrm>
              <a:off x="912" y="1824"/>
              <a:ext cx="960" cy="1536"/>
              <a:chOff x="624" y="1632"/>
              <a:chExt cx="960" cy="1536"/>
            </a:xfrm>
          </p:grpSpPr>
          <p:sp>
            <p:nvSpPr>
              <p:cNvPr id="27695" name="Rectangle 19"/>
              <p:cNvSpPr>
                <a:spLocks noChangeArrowheads="1"/>
              </p:cNvSpPr>
              <p:nvPr/>
            </p:nvSpPr>
            <p:spPr bwMode="auto">
              <a:xfrm>
                <a:off x="624" y="1632"/>
                <a:ext cx="960" cy="1536"/>
              </a:xfrm>
              <a:prstGeom prst="rect">
                <a:avLst/>
              </a:prstGeom>
              <a:solidFill>
                <a:srgbClr val="FFFFFF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7696" name="Text Box 20"/>
              <p:cNvSpPr txBox="1">
                <a:spLocks noChangeArrowheads="1"/>
              </p:cNvSpPr>
              <p:nvPr/>
            </p:nvSpPr>
            <p:spPr bwMode="auto">
              <a:xfrm>
                <a:off x="864" y="2208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A</a:t>
                </a:r>
              </a:p>
            </p:txBody>
          </p:sp>
        </p:grpSp>
        <p:sp>
          <p:nvSpPr>
            <p:cNvPr id="27664" name="Text Box 21"/>
            <p:cNvSpPr txBox="1">
              <a:spLocks noChangeArrowheads="1"/>
            </p:cNvSpPr>
            <p:nvPr/>
          </p:nvSpPr>
          <p:spPr bwMode="auto">
            <a:xfrm>
              <a:off x="528" y="273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2</a:t>
              </a:r>
            </a:p>
          </p:txBody>
        </p:sp>
        <p:sp>
          <p:nvSpPr>
            <p:cNvPr id="27665" name="Text Box 22"/>
            <p:cNvSpPr txBox="1">
              <a:spLocks noChangeArrowheads="1"/>
            </p:cNvSpPr>
            <p:nvPr/>
          </p:nvSpPr>
          <p:spPr bwMode="auto">
            <a:xfrm>
              <a:off x="528" y="2208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4</a:t>
              </a:r>
            </a:p>
          </p:txBody>
        </p:sp>
        <p:sp>
          <p:nvSpPr>
            <p:cNvPr id="27666" name="Text Box 23"/>
            <p:cNvSpPr txBox="1">
              <a:spLocks noChangeArrowheads="1"/>
            </p:cNvSpPr>
            <p:nvPr/>
          </p:nvSpPr>
          <p:spPr bwMode="auto">
            <a:xfrm>
              <a:off x="528" y="168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6</a:t>
              </a:r>
            </a:p>
          </p:txBody>
        </p:sp>
        <p:sp>
          <p:nvSpPr>
            <p:cNvPr id="27667" name="Text Box 24"/>
            <p:cNvSpPr txBox="1">
              <a:spLocks noChangeArrowheads="1"/>
            </p:cNvSpPr>
            <p:nvPr/>
          </p:nvSpPr>
          <p:spPr bwMode="auto">
            <a:xfrm>
              <a:off x="528" y="1200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8</a:t>
              </a:r>
            </a:p>
          </p:txBody>
        </p:sp>
        <p:sp>
          <p:nvSpPr>
            <p:cNvPr id="27668" name="Text Box 25"/>
            <p:cNvSpPr txBox="1">
              <a:spLocks noChangeArrowheads="1"/>
            </p:cNvSpPr>
            <p:nvPr/>
          </p:nvSpPr>
          <p:spPr bwMode="auto">
            <a:xfrm>
              <a:off x="1200" y="3408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2</a:t>
              </a:r>
            </a:p>
          </p:txBody>
        </p:sp>
        <p:sp>
          <p:nvSpPr>
            <p:cNvPr id="27669" name="Text Box 26"/>
            <p:cNvSpPr txBox="1">
              <a:spLocks noChangeArrowheads="1"/>
            </p:cNvSpPr>
            <p:nvPr/>
          </p:nvSpPr>
          <p:spPr bwMode="auto">
            <a:xfrm>
              <a:off x="3600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12</a:t>
              </a:r>
            </a:p>
          </p:txBody>
        </p:sp>
        <p:sp>
          <p:nvSpPr>
            <p:cNvPr id="27670" name="Text Box 27"/>
            <p:cNvSpPr txBox="1">
              <a:spLocks noChangeArrowheads="1"/>
            </p:cNvSpPr>
            <p:nvPr/>
          </p:nvSpPr>
          <p:spPr bwMode="auto">
            <a:xfrm>
              <a:off x="3120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10</a:t>
              </a:r>
            </a:p>
          </p:txBody>
        </p:sp>
        <p:sp>
          <p:nvSpPr>
            <p:cNvPr id="27671" name="Text Box 28"/>
            <p:cNvSpPr txBox="1">
              <a:spLocks noChangeArrowheads="1"/>
            </p:cNvSpPr>
            <p:nvPr/>
          </p:nvSpPr>
          <p:spPr bwMode="auto">
            <a:xfrm>
              <a:off x="2688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8</a:t>
              </a:r>
            </a:p>
          </p:txBody>
        </p:sp>
        <p:sp>
          <p:nvSpPr>
            <p:cNvPr id="27672" name="Text Box 29"/>
            <p:cNvSpPr txBox="1">
              <a:spLocks noChangeArrowheads="1"/>
            </p:cNvSpPr>
            <p:nvPr/>
          </p:nvSpPr>
          <p:spPr bwMode="auto">
            <a:xfrm>
              <a:off x="2208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6</a:t>
              </a:r>
            </a:p>
          </p:txBody>
        </p:sp>
        <p:sp>
          <p:nvSpPr>
            <p:cNvPr id="27673" name="Text Box 30"/>
            <p:cNvSpPr txBox="1">
              <a:spLocks noChangeArrowheads="1"/>
            </p:cNvSpPr>
            <p:nvPr/>
          </p:nvSpPr>
          <p:spPr bwMode="auto">
            <a:xfrm>
              <a:off x="1680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4</a:t>
              </a:r>
            </a:p>
          </p:txBody>
        </p:sp>
        <p:sp>
          <p:nvSpPr>
            <p:cNvPr id="27674" name="Text Box 31"/>
            <p:cNvSpPr txBox="1">
              <a:spLocks noChangeArrowheads="1"/>
            </p:cNvSpPr>
            <p:nvPr/>
          </p:nvSpPr>
          <p:spPr bwMode="auto">
            <a:xfrm>
              <a:off x="4080" y="34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14</a:t>
              </a:r>
            </a:p>
          </p:txBody>
        </p:sp>
        <p:grpSp>
          <p:nvGrpSpPr>
            <p:cNvPr id="27675" name="Group 58"/>
            <p:cNvGrpSpPr>
              <a:grpSpLocks/>
            </p:cNvGrpSpPr>
            <p:nvPr/>
          </p:nvGrpSpPr>
          <p:grpSpPr bwMode="auto">
            <a:xfrm>
              <a:off x="1872" y="2880"/>
              <a:ext cx="288" cy="480"/>
              <a:chOff x="1872" y="2880"/>
              <a:chExt cx="288" cy="480"/>
            </a:xfrm>
          </p:grpSpPr>
          <p:sp>
            <p:nvSpPr>
              <p:cNvPr id="27693" name="Rectangle 33"/>
              <p:cNvSpPr>
                <a:spLocks noChangeArrowheads="1"/>
              </p:cNvSpPr>
              <p:nvPr/>
            </p:nvSpPr>
            <p:spPr bwMode="auto">
              <a:xfrm>
                <a:off x="1872" y="2880"/>
                <a:ext cx="288" cy="480"/>
              </a:xfrm>
              <a:prstGeom prst="rect">
                <a:avLst/>
              </a:prstGeom>
              <a:solidFill>
                <a:srgbClr val="FFCC00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7694" name="Text Box 34"/>
              <p:cNvSpPr txBox="1">
                <a:spLocks noChangeArrowheads="1"/>
              </p:cNvSpPr>
              <p:nvPr/>
            </p:nvSpPr>
            <p:spPr bwMode="auto">
              <a:xfrm>
                <a:off x="1920" y="2976"/>
                <a:ext cx="192" cy="288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C</a:t>
                </a:r>
              </a:p>
            </p:txBody>
          </p:sp>
        </p:grpSp>
        <p:grpSp>
          <p:nvGrpSpPr>
            <p:cNvPr id="27676" name="Group 35"/>
            <p:cNvGrpSpPr>
              <a:grpSpLocks/>
            </p:cNvGrpSpPr>
            <p:nvPr/>
          </p:nvGrpSpPr>
          <p:grpSpPr bwMode="auto">
            <a:xfrm>
              <a:off x="1824" y="2352"/>
              <a:ext cx="336" cy="528"/>
              <a:chOff x="1536" y="2160"/>
              <a:chExt cx="336" cy="528"/>
            </a:xfrm>
          </p:grpSpPr>
          <p:sp>
            <p:nvSpPr>
              <p:cNvPr id="27691" name="Rectangle 36"/>
              <p:cNvSpPr>
                <a:spLocks noChangeArrowheads="1"/>
              </p:cNvSpPr>
              <p:nvPr/>
            </p:nvSpPr>
            <p:spPr bwMode="auto">
              <a:xfrm>
                <a:off x="1584" y="2160"/>
                <a:ext cx="288" cy="528"/>
              </a:xfrm>
              <a:prstGeom prst="rect">
                <a:avLst/>
              </a:prstGeom>
              <a:solidFill>
                <a:srgbClr val="FFFFFF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7692" name="Text Box 37"/>
              <p:cNvSpPr txBox="1">
                <a:spLocks noChangeArrowheads="1"/>
              </p:cNvSpPr>
              <p:nvPr/>
            </p:nvSpPr>
            <p:spPr bwMode="auto">
              <a:xfrm>
                <a:off x="1536" y="2304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B</a:t>
                </a:r>
              </a:p>
            </p:txBody>
          </p:sp>
        </p:grpSp>
        <p:grpSp>
          <p:nvGrpSpPr>
            <p:cNvPr id="27677" name="Group 38"/>
            <p:cNvGrpSpPr>
              <a:grpSpLocks/>
            </p:cNvGrpSpPr>
            <p:nvPr/>
          </p:nvGrpSpPr>
          <p:grpSpPr bwMode="auto">
            <a:xfrm>
              <a:off x="2160" y="1584"/>
              <a:ext cx="1008" cy="1776"/>
              <a:chOff x="2304" y="1392"/>
              <a:chExt cx="1008" cy="1776"/>
            </a:xfrm>
          </p:grpSpPr>
          <p:sp>
            <p:nvSpPr>
              <p:cNvPr id="27689" name="Rectangle 39"/>
              <p:cNvSpPr>
                <a:spLocks noChangeArrowheads="1"/>
              </p:cNvSpPr>
              <p:nvPr/>
            </p:nvSpPr>
            <p:spPr bwMode="auto">
              <a:xfrm>
                <a:off x="2304" y="1392"/>
                <a:ext cx="1008" cy="1776"/>
              </a:xfrm>
              <a:prstGeom prst="rect">
                <a:avLst/>
              </a:prstGeom>
              <a:solidFill>
                <a:srgbClr val="FFFFFF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7690" name="Text Box 40"/>
              <p:cNvSpPr txBox="1">
                <a:spLocks noChangeArrowheads="1"/>
              </p:cNvSpPr>
              <p:nvPr/>
            </p:nvSpPr>
            <p:spPr bwMode="auto">
              <a:xfrm>
                <a:off x="2640" y="2160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D</a:t>
                </a:r>
              </a:p>
            </p:txBody>
          </p:sp>
        </p:grpSp>
        <p:grpSp>
          <p:nvGrpSpPr>
            <p:cNvPr id="27678" name="Group 41"/>
            <p:cNvGrpSpPr>
              <a:grpSpLocks/>
            </p:cNvGrpSpPr>
            <p:nvPr/>
          </p:nvGrpSpPr>
          <p:grpSpPr bwMode="auto">
            <a:xfrm>
              <a:off x="3168" y="2592"/>
              <a:ext cx="432" cy="768"/>
              <a:chOff x="3312" y="2400"/>
              <a:chExt cx="432" cy="768"/>
            </a:xfrm>
          </p:grpSpPr>
          <p:sp>
            <p:nvSpPr>
              <p:cNvPr id="27687" name="Rectangle 42"/>
              <p:cNvSpPr>
                <a:spLocks noChangeArrowheads="1"/>
              </p:cNvSpPr>
              <p:nvPr/>
            </p:nvSpPr>
            <p:spPr bwMode="auto">
              <a:xfrm>
                <a:off x="3312" y="2400"/>
                <a:ext cx="432" cy="768"/>
              </a:xfrm>
              <a:prstGeom prst="rect">
                <a:avLst/>
              </a:prstGeom>
              <a:solidFill>
                <a:srgbClr val="FFFFFF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7688" name="Text Box 43"/>
              <p:cNvSpPr txBox="1">
                <a:spLocks noChangeArrowheads="1"/>
              </p:cNvSpPr>
              <p:nvPr/>
            </p:nvSpPr>
            <p:spPr bwMode="auto">
              <a:xfrm>
                <a:off x="3360" y="2640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E</a:t>
                </a:r>
              </a:p>
            </p:txBody>
          </p:sp>
        </p:grpSp>
        <p:grpSp>
          <p:nvGrpSpPr>
            <p:cNvPr id="27679" name="Group 44"/>
            <p:cNvGrpSpPr>
              <a:grpSpLocks/>
            </p:cNvGrpSpPr>
            <p:nvPr/>
          </p:nvGrpSpPr>
          <p:grpSpPr bwMode="auto">
            <a:xfrm>
              <a:off x="3552" y="1824"/>
              <a:ext cx="336" cy="1536"/>
              <a:chOff x="3696" y="1632"/>
              <a:chExt cx="336" cy="1536"/>
            </a:xfrm>
          </p:grpSpPr>
          <p:sp>
            <p:nvSpPr>
              <p:cNvPr id="27685" name="Rectangle 45"/>
              <p:cNvSpPr>
                <a:spLocks noChangeArrowheads="1"/>
              </p:cNvSpPr>
              <p:nvPr/>
            </p:nvSpPr>
            <p:spPr bwMode="auto">
              <a:xfrm>
                <a:off x="3744" y="1632"/>
                <a:ext cx="240" cy="1536"/>
              </a:xfrm>
              <a:prstGeom prst="rect">
                <a:avLst/>
              </a:prstGeom>
              <a:solidFill>
                <a:srgbClr val="FFFFFF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7686" name="Text Box 46"/>
              <p:cNvSpPr txBox="1">
                <a:spLocks noChangeArrowheads="1"/>
              </p:cNvSpPr>
              <p:nvPr/>
            </p:nvSpPr>
            <p:spPr bwMode="auto">
              <a:xfrm>
                <a:off x="3696" y="2208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F</a:t>
                </a:r>
              </a:p>
            </p:txBody>
          </p:sp>
        </p:grpSp>
        <p:sp>
          <p:nvSpPr>
            <p:cNvPr id="27680" name="Text Box 47"/>
            <p:cNvSpPr txBox="1">
              <a:spLocks noChangeArrowheads="1"/>
            </p:cNvSpPr>
            <p:nvPr/>
          </p:nvSpPr>
          <p:spPr bwMode="auto">
            <a:xfrm>
              <a:off x="2016" y="3696"/>
              <a:ext cx="18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Project Days</a:t>
              </a:r>
            </a:p>
          </p:txBody>
        </p:sp>
        <p:sp>
          <p:nvSpPr>
            <p:cNvPr id="27681" name="Text Box 48"/>
            <p:cNvSpPr txBox="1">
              <a:spLocks noChangeArrowheads="1"/>
            </p:cNvSpPr>
            <p:nvPr/>
          </p:nvSpPr>
          <p:spPr bwMode="auto">
            <a:xfrm rot="-5400000">
              <a:off x="-48" y="1968"/>
              <a:ext cx="10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/>
                <a:t>Resources</a:t>
              </a:r>
            </a:p>
          </p:txBody>
        </p:sp>
        <p:grpSp>
          <p:nvGrpSpPr>
            <p:cNvPr id="27682" name="Group 57"/>
            <p:cNvGrpSpPr>
              <a:grpSpLocks/>
            </p:cNvGrpSpPr>
            <p:nvPr/>
          </p:nvGrpSpPr>
          <p:grpSpPr bwMode="auto">
            <a:xfrm>
              <a:off x="3168" y="2112"/>
              <a:ext cx="432" cy="480"/>
              <a:chOff x="3168" y="2112"/>
              <a:chExt cx="432" cy="480"/>
            </a:xfrm>
          </p:grpSpPr>
          <p:sp>
            <p:nvSpPr>
              <p:cNvPr id="27683" name="Rectangle 55"/>
              <p:cNvSpPr>
                <a:spLocks noChangeArrowheads="1"/>
              </p:cNvSpPr>
              <p:nvPr/>
            </p:nvSpPr>
            <p:spPr bwMode="auto">
              <a:xfrm>
                <a:off x="3168" y="2112"/>
                <a:ext cx="432" cy="480"/>
              </a:xfrm>
              <a:prstGeom prst="rect">
                <a:avLst/>
              </a:prstGeom>
              <a:solidFill>
                <a:srgbClr val="FFCC00"/>
              </a:solidFill>
              <a:ln w="3810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>
                  <a:latin typeface="Constantia" pitchFamily="18" charset="0"/>
                </a:endParaRPr>
              </a:p>
            </p:txBody>
          </p:sp>
          <p:sp>
            <p:nvSpPr>
              <p:cNvPr id="27684" name="Text Box 56"/>
              <p:cNvSpPr txBox="1">
                <a:spLocks noChangeArrowheads="1"/>
              </p:cNvSpPr>
              <p:nvPr/>
            </p:nvSpPr>
            <p:spPr bwMode="auto">
              <a:xfrm>
                <a:off x="3216" y="2208"/>
                <a:ext cx="288" cy="288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/>
                  <a:t>C</a:t>
                </a:r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</a:t>
            </a:r>
            <a:fld id="{50799147-3924-4439-A712-5DBD3237749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Key Parameters in </a:t>
            </a:r>
            <a:br>
              <a:rPr lang="en-US" b="1" smtClean="0"/>
            </a:br>
            <a:r>
              <a:rPr lang="en-US" b="1" smtClean="0"/>
              <a:t>Multi-Project Environments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270000"/>
              </a:lnSpc>
              <a:buFont typeface="Wingdings" pitchFamily="2" charset="2"/>
              <a:buChar char="Ø"/>
            </a:pPr>
            <a:r>
              <a:rPr lang="en-US" smtClean="0"/>
              <a:t>Schedule slippage</a:t>
            </a:r>
          </a:p>
          <a:p>
            <a:pPr eaLnBrk="1" hangingPunct="1">
              <a:lnSpc>
                <a:spcPct val="270000"/>
              </a:lnSpc>
              <a:buFont typeface="Wingdings" pitchFamily="2" charset="2"/>
              <a:buChar char="Ø"/>
            </a:pPr>
            <a:r>
              <a:rPr lang="en-US" smtClean="0"/>
              <a:t>Resource utilization</a:t>
            </a:r>
          </a:p>
          <a:p>
            <a:pPr eaLnBrk="1" hangingPunct="1">
              <a:lnSpc>
                <a:spcPct val="270000"/>
              </a:lnSpc>
              <a:buFont typeface="Wingdings" pitchFamily="2" charset="2"/>
              <a:buChar char="Ø"/>
            </a:pPr>
            <a:r>
              <a:rPr lang="en-US" smtClean="0"/>
              <a:t>In-process inventory</a:t>
            </a:r>
          </a:p>
          <a:p>
            <a:pPr eaLnBrk="1" hangingPunct="1"/>
            <a:endParaRPr 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</a:t>
            </a:r>
            <a:fld id="{3E9676EE-9746-4F7C-8737-C5A5793B5100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Prioritizing Resource Allocations in Multi-Project Environments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60000"/>
              </a:lnSpc>
              <a:buClr>
                <a:schemeClr val="tx1"/>
              </a:buClr>
              <a:buSzPct val="140000"/>
            </a:pPr>
            <a:r>
              <a:rPr lang="en-US" b="1" smtClean="0">
                <a:solidFill>
                  <a:srgbClr val="FF0000"/>
                </a:solidFill>
              </a:rPr>
              <a:t>First come</a:t>
            </a:r>
            <a:r>
              <a:rPr lang="en-US" smtClean="0"/>
              <a:t> first served</a:t>
            </a:r>
          </a:p>
          <a:p>
            <a:pPr eaLnBrk="1" hangingPunct="1">
              <a:lnSpc>
                <a:spcPct val="160000"/>
              </a:lnSpc>
              <a:buClr>
                <a:schemeClr val="tx1"/>
              </a:buClr>
              <a:buSzPct val="140000"/>
            </a:pPr>
            <a:r>
              <a:rPr lang="en-US" smtClean="0"/>
              <a:t>Greatest resource </a:t>
            </a:r>
            <a:r>
              <a:rPr lang="en-US" b="1" smtClean="0">
                <a:solidFill>
                  <a:srgbClr val="FF0000"/>
                </a:solidFill>
              </a:rPr>
              <a:t>demand</a:t>
            </a:r>
          </a:p>
          <a:p>
            <a:pPr eaLnBrk="1" hangingPunct="1">
              <a:lnSpc>
                <a:spcPct val="160000"/>
              </a:lnSpc>
              <a:buClr>
                <a:schemeClr val="tx1"/>
              </a:buClr>
              <a:buSzPct val="140000"/>
            </a:pPr>
            <a:r>
              <a:rPr lang="en-US" smtClean="0"/>
              <a:t>Greatest resource </a:t>
            </a:r>
            <a:r>
              <a:rPr lang="en-US" b="1" smtClean="0">
                <a:solidFill>
                  <a:srgbClr val="FF0000"/>
                </a:solidFill>
              </a:rPr>
              <a:t>utilization</a:t>
            </a:r>
          </a:p>
          <a:p>
            <a:pPr eaLnBrk="1" hangingPunct="1">
              <a:lnSpc>
                <a:spcPct val="160000"/>
              </a:lnSpc>
              <a:buClr>
                <a:schemeClr val="tx1"/>
              </a:buClr>
              <a:buSzPct val="140000"/>
            </a:pPr>
            <a:r>
              <a:rPr lang="en-US" smtClean="0"/>
              <a:t>Minimum </a:t>
            </a:r>
            <a:r>
              <a:rPr lang="en-US" b="1" smtClean="0">
                <a:solidFill>
                  <a:srgbClr val="FF0000"/>
                </a:solidFill>
              </a:rPr>
              <a:t>late finish</a:t>
            </a:r>
            <a:r>
              <a:rPr lang="en-US" smtClean="0"/>
              <a:t> time</a:t>
            </a:r>
          </a:p>
          <a:p>
            <a:pPr eaLnBrk="1" hangingPunct="1">
              <a:lnSpc>
                <a:spcPct val="160000"/>
              </a:lnSpc>
              <a:buClr>
                <a:schemeClr val="tx1"/>
              </a:buClr>
              <a:buSzPct val="140000"/>
            </a:pPr>
            <a:r>
              <a:rPr lang="en-US" b="1" smtClean="0">
                <a:solidFill>
                  <a:srgbClr val="FF0000"/>
                </a:solidFill>
              </a:rPr>
              <a:t>Mathematical programming</a:t>
            </a:r>
          </a:p>
          <a:p>
            <a:pPr eaLnBrk="1" hangingPunct="1"/>
            <a:endParaRPr 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</a:t>
            </a:r>
            <a:fld id="{7BAE85F6-D7E7-4311-B3B8-0D6ED36D4B14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 smtClean="0"/>
              <a:t>Recognize the variety of constraints that can affect a project, making scheduling and planning difficult.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 smtClean="0"/>
              <a:t>Understand how to apply resource-loading techniques to project schedules to identify potential resource overallocation situations.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 smtClean="0"/>
              <a:t>Apply resource-leveling procedures to project activities over the baseline schedule using appropriate prioritization heuristics.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 smtClean="0"/>
              <a:t>Follow the steps necessary to effectively smooth resource requirements across the project life cycle.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US" sz="2800" dirty="0" smtClean="0"/>
              <a:t>Apply resource management within a multiproject environment.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</a:t>
            </a:r>
            <a:fld id="{C92835B6-46AD-48D2-9E24-33A6051F358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copyrigh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6775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</a:t>
            </a:r>
            <a:fld id="{3C457B3A-5359-4EE6-8F24-D3B46EDC44B7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Chapter 12 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dirty="0"/>
              <a:t>After completing this chapter, students will be able to</a:t>
            </a:r>
            <a:r>
              <a:rPr lang="en-US" sz="2800" dirty="0" smtClean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Recognize the variety of constraints that can affect a project, making scheduling and planning difficult.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Understand how to apply resource-loading techniques to project schedules to identify potential resource overallocation situations.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Apply resource-leveling procedures to project activities over the baseline schedule using appropriate prioritization heuristics.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Follow the steps necessary to effectively smooth resource requirements across the project life cycle.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Apply resource management within a multiproject environment.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8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12-0</a:t>
            </a:r>
            <a:fld id="{7A6AA6DC-87A5-4F39-B686-15F970198D9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Types of Constraints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250000"/>
              </a:lnSpc>
              <a:buFont typeface="Wingdings" pitchFamily="2" charset="2"/>
              <a:buChar char="q"/>
            </a:pPr>
            <a:r>
              <a:rPr lang="en-US" smtClean="0"/>
              <a:t>Time</a:t>
            </a:r>
          </a:p>
          <a:p>
            <a:pPr eaLnBrk="1" hangingPunct="1">
              <a:lnSpc>
                <a:spcPct val="250000"/>
              </a:lnSpc>
              <a:buFont typeface="Wingdings" pitchFamily="2" charset="2"/>
              <a:buChar char="q"/>
            </a:pPr>
            <a:r>
              <a:rPr lang="en-US" smtClean="0"/>
              <a:t>Resource</a:t>
            </a:r>
          </a:p>
          <a:p>
            <a:pPr eaLnBrk="1" hangingPunct="1">
              <a:lnSpc>
                <a:spcPct val="250000"/>
              </a:lnSpc>
              <a:buFont typeface="Wingdings" pitchFamily="2" charset="2"/>
              <a:buChar char="q"/>
            </a:pPr>
            <a:r>
              <a:rPr lang="en-US" smtClean="0"/>
              <a:t>Mixed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12-0</a:t>
            </a:r>
            <a:fld id="{59808DE3-BAAB-421C-8C78-B901FF973ACC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05000"/>
            <a:ext cx="8153400" cy="4125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457200" y="6096000"/>
            <a:ext cx="169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12.3  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Resource-Loading Chart Demonstrating Overallocation</a:t>
            </a:r>
            <a:endParaRPr lang="en-US" dirty="0"/>
          </a:p>
        </p:txBody>
      </p:sp>
      <p:sp>
        <p:nvSpPr>
          <p:cNvPr id="18436" name="Footer Placeholder 18"/>
          <p:cNvSpPr txBox="1">
            <a:spLocks/>
          </p:cNvSpPr>
          <p:nvPr/>
        </p:nvSpPr>
        <p:spPr bwMode="auto">
          <a:xfrm>
            <a:off x="152400" y="64770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12-0</a:t>
            </a:r>
            <a:fld id="{6A7708C0-AEF0-42F6-8C8C-39A3CD689603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85950"/>
            <a:ext cx="7696200" cy="4057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609600" y="5942013"/>
            <a:ext cx="169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12.5  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Resource Usage Table</a:t>
            </a:r>
            <a:r>
              <a:rPr lang="en-US" dirty="0"/>
              <a:t> </a:t>
            </a:r>
          </a:p>
        </p:txBody>
      </p:sp>
      <p:sp>
        <p:nvSpPr>
          <p:cNvPr id="19460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12-0</a:t>
            </a:r>
            <a:fld id="{C3F768E8-E54E-4447-BA91-2809D00E438E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92300"/>
            <a:ext cx="8229600" cy="4049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381000" y="5942013"/>
            <a:ext cx="169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/>
              <a:t>FIGURE 12.6  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Example of Resource Usage Table with Overallocation</a:t>
            </a:r>
            <a:endParaRPr lang="en-US" dirty="0"/>
          </a:p>
        </p:txBody>
      </p:sp>
      <p:sp>
        <p:nvSpPr>
          <p:cNvPr id="20484" name="Footer Placeholder 18"/>
          <p:cNvSpPr txBox="1">
            <a:spLocks/>
          </p:cNvSpPr>
          <p:nvPr/>
        </p:nvSpPr>
        <p:spPr bwMode="auto">
          <a:xfrm>
            <a:off x="152400" y="6553200"/>
            <a:ext cx="5867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r>
              <a:rPr lang="en-US" sz="1200">
                <a:solidFill>
                  <a:srgbClr val="045C75"/>
                </a:solidFill>
                <a:latin typeface="Constantia" pitchFamily="18" charset="0"/>
              </a:rPr>
              <a:t>Copyright © 2013 Pearson Education, Inc. Publishing as Prentice Hall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12-0</a:t>
            </a:r>
            <a:fld id="{1B7DD845-0FFB-4C5F-9EE9-34E0ABF69D12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Resource Leveling (Smoothing)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A </a:t>
            </a:r>
            <a:r>
              <a:rPr lang="en-US" sz="2800" b="1" i="1" smtClean="0">
                <a:solidFill>
                  <a:srgbClr val="FF0000"/>
                </a:solidFill>
              </a:rPr>
              <a:t>multivariate</a:t>
            </a:r>
            <a:r>
              <a:rPr lang="en-US" sz="2800" smtClean="0"/>
              <a:t>, </a:t>
            </a:r>
            <a:r>
              <a:rPr lang="en-US" sz="2800" b="1" i="1" smtClean="0">
                <a:solidFill>
                  <a:srgbClr val="FF0000"/>
                </a:solidFill>
              </a:rPr>
              <a:t>combinatorial</a:t>
            </a:r>
            <a:r>
              <a:rPr lang="en-US" sz="2800" smtClean="0"/>
              <a:t> problem</a:t>
            </a:r>
          </a:p>
          <a:p>
            <a:pPr eaLnBrk="1" hangingPunct="1">
              <a:buFontTx/>
              <a:buNone/>
            </a:pPr>
            <a:endParaRPr lang="en-US" sz="2800" u="sng" smtClean="0"/>
          </a:p>
          <a:p>
            <a:pPr eaLnBrk="1" hangingPunct="1">
              <a:buFontTx/>
              <a:buNone/>
            </a:pPr>
            <a:r>
              <a:rPr lang="en-US" sz="2800" u="sng" smtClean="0"/>
              <a:t>Objectives</a:t>
            </a:r>
          </a:p>
          <a:p>
            <a:pPr eaLnBrk="1" hangingPunct="1"/>
            <a:r>
              <a:rPr lang="en-US" sz="2800" smtClean="0"/>
              <a:t>To determine the resource requirements so that they will be available </a:t>
            </a:r>
            <a:r>
              <a:rPr lang="en-US" sz="2800" smtClean="0">
                <a:solidFill>
                  <a:srgbClr val="FF0000"/>
                </a:solidFill>
              </a:rPr>
              <a:t>at the right time</a:t>
            </a:r>
          </a:p>
          <a:p>
            <a:pPr eaLnBrk="1" hangingPunct="1"/>
            <a:r>
              <a:rPr lang="en-US" sz="2800" smtClean="0"/>
              <a:t>To allow each activity to be scheduled with the </a:t>
            </a:r>
            <a:r>
              <a:rPr lang="en-US" sz="2800" smtClean="0">
                <a:solidFill>
                  <a:srgbClr val="FF0000"/>
                </a:solidFill>
              </a:rPr>
              <a:t>smoothest possible transition </a:t>
            </a:r>
            <a:r>
              <a:rPr lang="en-US" sz="2800" smtClean="0"/>
              <a:t>across resource usage levels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12-0</a:t>
            </a:r>
            <a:fld id="{117F2D21-9337-4743-AA87-35F9166A1DC4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Prioritization Rules for Leveling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z="2800" smtClean="0"/>
              <a:t>Smallest amount of </a:t>
            </a:r>
            <a:r>
              <a:rPr lang="en-US" sz="2800" b="1" i="1" smtClean="0">
                <a:solidFill>
                  <a:srgbClr val="FF0000"/>
                </a:solidFill>
              </a:rPr>
              <a:t>slack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z="2800" smtClean="0"/>
              <a:t>Smallest </a:t>
            </a:r>
            <a:r>
              <a:rPr lang="en-US" sz="2800" b="1" i="1" u="sng" smtClean="0">
                <a:solidFill>
                  <a:srgbClr val="FF0000"/>
                </a:solidFill>
              </a:rPr>
              <a:t>duration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z="2800" smtClean="0"/>
              <a:t>Lowest ID number </a:t>
            </a:r>
            <a:r>
              <a:rPr lang="en-US" sz="2800" b="1" i="1" smtClean="0">
                <a:solidFill>
                  <a:srgbClr val="FF0000"/>
                </a:solidFill>
              </a:rPr>
              <a:t>(FCFS)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z="2800" smtClean="0"/>
              <a:t>Greatest number of </a:t>
            </a:r>
            <a:r>
              <a:rPr lang="en-US" sz="2800" b="1" i="1" smtClean="0">
                <a:solidFill>
                  <a:srgbClr val="FF0000"/>
                </a:solidFill>
              </a:rPr>
              <a:t>successor tasks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v"/>
            </a:pPr>
            <a:r>
              <a:rPr lang="en-US" sz="2800" smtClean="0"/>
              <a:t>Requiring the </a:t>
            </a:r>
            <a:r>
              <a:rPr lang="en-US" sz="2800" b="1" i="1" smtClean="0">
                <a:solidFill>
                  <a:srgbClr val="FF0000"/>
                </a:solidFill>
              </a:rPr>
              <a:t>most resources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12-0</a:t>
            </a:r>
            <a:fld id="{8BC118FF-A24B-47B3-8D96-8E05C5452B2A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General Procedure for Leveling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150000"/>
              </a:lnSpc>
              <a:buClr>
                <a:schemeClr val="tx1"/>
              </a:buClr>
              <a:buFontTx/>
              <a:buAutoNum type="arabicPeriod"/>
            </a:pPr>
            <a:r>
              <a:rPr lang="en-US" smtClean="0"/>
              <a:t>Create a project activity </a:t>
            </a:r>
            <a:r>
              <a:rPr lang="en-US" b="1" smtClean="0">
                <a:solidFill>
                  <a:srgbClr val="0000CC"/>
                </a:solidFill>
              </a:rPr>
              <a:t>network diagram</a:t>
            </a:r>
          </a:p>
          <a:p>
            <a:pPr marL="533400" indent="-533400" eaLnBrk="1" hangingPunct="1">
              <a:lnSpc>
                <a:spcPct val="150000"/>
              </a:lnSpc>
              <a:buClr>
                <a:schemeClr val="tx1"/>
              </a:buClr>
              <a:buFontTx/>
              <a:buAutoNum type="arabicPeriod"/>
            </a:pPr>
            <a:r>
              <a:rPr lang="en-US" smtClean="0"/>
              <a:t>Develop resource </a:t>
            </a:r>
            <a:r>
              <a:rPr lang="en-US" b="1" smtClean="0">
                <a:solidFill>
                  <a:srgbClr val="0000CC"/>
                </a:solidFill>
              </a:rPr>
              <a:t>loading table</a:t>
            </a:r>
          </a:p>
          <a:p>
            <a:pPr marL="533400" indent="-533400" eaLnBrk="1" hangingPunct="1">
              <a:lnSpc>
                <a:spcPct val="150000"/>
              </a:lnSpc>
              <a:buClr>
                <a:schemeClr val="tx1"/>
              </a:buClr>
              <a:buFontTx/>
              <a:buAutoNum type="arabicPeriod"/>
            </a:pPr>
            <a:r>
              <a:rPr lang="en-US" smtClean="0"/>
              <a:t>Determine activity </a:t>
            </a:r>
            <a:r>
              <a:rPr lang="en-US" b="1" smtClean="0">
                <a:solidFill>
                  <a:srgbClr val="0000CC"/>
                </a:solidFill>
              </a:rPr>
              <a:t>late finish</a:t>
            </a:r>
            <a:r>
              <a:rPr lang="en-US" smtClean="0"/>
              <a:t> dates</a:t>
            </a:r>
          </a:p>
          <a:p>
            <a:pPr marL="533400" indent="-533400" eaLnBrk="1" hangingPunct="1">
              <a:lnSpc>
                <a:spcPct val="150000"/>
              </a:lnSpc>
              <a:buClr>
                <a:schemeClr val="tx1"/>
              </a:buClr>
              <a:buFontTx/>
              <a:buAutoNum type="arabicPeriod"/>
            </a:pPr>
            <a:r>
              <a:rPr lang="en-US" smtClean="0"/>
              <a:t>Identify resource </a:t>
            </a:r>
            <a:r>
              <a:rPr lang="en-US" b="1" smtClean="0">
                <a:solidFill>
                  <a:srgbClr val="0000CC"/>
                </a:solidFill>
              </a:rPr>
              <a:t>over allocation</a:t>
            </a:r>
          </a:p>
          <a:p>
            <a:pPr marL="533400" indent="-533400" eaLnBrk="1" hangingPunct="1">
              <a:lnSpc>
                <a:spcPct val="150000"/>
              </a:lnSpc>
              <a:buClr>
                <a:schemeClr val="tx1"/>
              </a:buClr>
              <a:buFontTx/>
              <a:buAutoNum type="arabicPeriod"/>
            </a:pPr>
            <a:r>
              <a:rPr lang="en-US" b="1" smtClean="0">
                <a:solidFill>
                  <a:srgbClr val="0000CC"/>
                </a:solidFill>
              </a:rPr>
              <a:t>Level</a:t>
            </a:r>
            <a:r>
              <a:rPr lang="en-US" smtClean="0"/>
              <a:t> the resource loading table</a:t>
            </a:r>
          </a:p>
          <a:p>
            <a:pPr marL="533400" indent="-533400" eaLnBrk="1" hangingPunct="1"/>
            <a:endParaRPr 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45C75"/>
                </a:solidFill>
                <a:cs typeface="Arial" charset="0"/>
              </a:rPr>
              <a:t>12-</a:t>
            </a:r>
            <a:fld id="{4267E228-8D6A-424F-A527-3DB1073693AB}" type="slidenum">
              <a:rPr lang="en-US">
                <a:solidFill>
                  <a:srgbClr val="045C75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045C75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551</Words>
  <Application>Microsoft Office PowerPoint</Application>
  <PresentationFormat>On-screen Show (4:3)</PresentationFormat>
  <Paragraphs>169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12</vt:i4>
      </vt:variant>
      <vt:variant>
        <vt:lpstr>Slide Titles</vt:lpstr>
      </vt:variant>
      <vt:variant>
        <vt:i4>17</vt:i4>
      </vt:variant>
    </vt:vector>
  </HeadingPairs>
  <TitlesOfParts>
    <vt:vector size="34" baseType="lpstr">
      <vt:lpstr>Arial</vt:lpstr>
      <vt:lpstr>Calibri</vt:lpstr>
      <vt:lpstr>Constantia</vt:lpstr>
      <vt:lpstr>Wingdings 2</vt:lpstr>
      <vt:lpstr>Wingdings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Flow</vt:lpstr>
      <vt:lpstr>Slide 1</vt:lpstr>
      <vt:lpstr>Chapter 12 Learning Objectives</vt:lpstr>
      <vt:lpstr>Types of Constraints</vt:lpstr>
      <vt:lpstr>Slide 4</vt:lpstr>
      <vt:lpstr>Slide 5</vt:lpstr>
      <vt:lpstr>Slide 6</vt:lpstr>
      <vt:lpstr>Resource Leveling (Smoothing)</vt:lpstr>
      <vt:lpstr>Prioritization Rules for Leveling</vt:lpstr>
      <vt:lpstr>General Procedure for Leveling</vt:lpstr>
      <vt:lpstr>Creating Resource Loading Charts (1/4)</vt:lpstr>
      <vt:lpstr>Creating Resource Loading Charts 2/4</vt:lpstr>
      <vt:lpstr>Creating Resource Loading Charts 3/4</vt:lpstr>
      <vt:lpstr>Creating Resource Loading Charts 4/4</vt:lpstr>
      <vt:lpstr>Key Parameters in  Multi-Project Environments</vt:lpstr>
      <vt:lpstr>Prioritizing Resource Allocations in Multi-Project Environments</vt:lpstr>
      <vt:lpstr>Summary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Dana</dc:creator>
  <cp:lastModifiedBy>uhughgr</cp:lastModifiedBy>
  <cp:revision>13</cp:revision>
  <dcterms:created xsi:type="dcterms:W3CDTF">2011-11-20T13:38:58Z</dcterms:created>
  <dcterms:modified xsi:type="dcterms:W3CDTF">2012-09-20T15:08:05Z</dcterms:modified>
</cp:coreProperties>
</file>